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6" r:id="rId4"/>
    <p:sldId id="297" r:id="rId5"/>
    <p:sldId id="298" r:id="rId6"/>
    <p:sldId id="300" r:id="rId7"/>
    <p:sldId id="302" r:id="rId8"/>
    <p:sldId id="299" r:id="rId9"/>
    <p:sldId id="30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anuele Zanella - emanuele.zanella2@studio.unibo.it" initials="EZ-e" lastIdx="1" clrIdx="0">
    <p:extLst>
      <p:ext uri="{19B8F6BF-5375-455C-9EA6-DF929625EA0E}">
        <p15:presenceInfo xmlns:p15="http://schemas.microsoft.com/office/powerpoint/2012/main" userId="Emanuele Zanella - emanuele.zanella2@studio.unibo.i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03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07BD76-4A62-48BB-ADB9-058EA2879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B5DC0E-7BA8-459D-BC39-825B5D0E1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65A59E-D1CB-42B6-8605-3297D0D8B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F22A28-A1B8-42B4-85D8-148F213C1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BA780F-2C89-4027-9297-C15C06252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940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1EEA3E-7807-448D-80C0-4594AFCA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AE1BE6-E674-4300-B38E-1D0BA67D1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067D74-A314-4758-9EE7-EC2EECDFF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A10776-46DD-4BBA-B48B-0D6027768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F0BCD3-2F6F-4CEC-80EC-3BAEE0DC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74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70F6EA1-B8C0-4131-8ADD-E7D9A9CD8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B98806-8AFB-48A5-8B90-41B963DA6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99CB46-CD51-460A-9E9D-738AB06CB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632C00-CC53-458B-AB13-DC63BFFCB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26F20B-C299-4965-B9AB-B6F892FA2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799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578C36-650A-41B3-B500-6988F8D98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B722D1-CF35-4F24-BC78-DECBE3B53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527DC2-B0DE-4E1A-B10B-08CFAB087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9F605E-DF60-4C92-B68D-C8E47C38E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BE2E57-DAD1-4A58-86B8-511D81EE4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21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1AB007-EE75-441E-B76C-FF8E1B0E8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BF03E4-DF3A-4F4B-BCB0-7146F1F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94CB36-6B7E-4937-9AE4-C414CFC73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4D4A2F-1FB8-4527-9B74-2393CF188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59AD28-27E4-4BA7-B231-98EAE8A4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039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210FC9-624F-40A2-9EEA-796E925F7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4AF381-A7A3-461A-B1C3-C450D66B5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F545AF-C644-41FD-A623-0461FADB4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572738-0B6B-4FDE-8B34-9BBB08C1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A75D29-9283-4D15-B4C0-403971E57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848FA62-86DE-445B-A80D-9A25E872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514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070DAC-24A0-4D9B-AB66-FA3C14468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FBA86C-A40D-48F9-BF9B-8F4DC41E5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0CCBDAC-B1C0-46CA-956A-FA5099205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2954C4F-B8DB-451D-A52D-9F91AAF611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D21ACDB-4178-46FF-B421-8E4FE7BF6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14BB4F2-3946-4798-B74A-A91CEC3B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3109446-D720-4B5C-9FAC-A0B1730C0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8A081EF-CA04-4879-8EA3-C7ACDC888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89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2351FA-849C-4963-875C-1B3B5908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2012E52-B9EF-49DB-B61D-93E5766DF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824173C-8281-4622-8546-1AF77E93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CD0ABD3-E9B2-445C-8C9B-8D069BFCE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5538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058F7AB-C210-442B-A8C6-873EF4A45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E022351-D219-4380-83C6-653F25F1C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A198FBF-C71B-4EFA-81F3-1DC9F3DC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34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B866E6-26FD-412B-BA7E-5C0E73FA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A62CE6-DEE4-408D-9706-66DEABD62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494497-2BDA-4CD0-BE13-38F49E86B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9F44E3-0186-448A-8016-B5BD51469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44EDE9-B0B2-4105-9D4A-CCA6A26E9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031F2F-F2A1-4795-88E0-7ADF07F54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653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A483D8-D0EB-4C91-988D-DBA916EFE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37DD50-6101-44BC-9F45-C37848FBCB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BDC4B5-A8C6-48FE-B15B-5951D197C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A3FFC2C-EFF5-416F-B10C-5F3CBA068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E8C2B81-B3F7-4343-A6B6-AD97CFFA3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E95582-F1DA-4A96-9DCC-87A219A6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17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0">
              <a:schemeClr val="accent4">
                <a:lumMod val="20000"/>
                <a:lumOff val="80000"/>
              </a:schemeClr>
            </a:gs>
            <a:gs pos="0">
              <a:schemeClr val="accent4">
                <a:lumMod val="45000"/>
                <a:lumOff val="55000"/>
              </a:schemeClr>
            </a:gs>
            <a:gs pos="0">
              <a:schemeClr val="accent4">
                <a:lumMod val="18000"/>
                <a:lumOff val="82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54D8662-4291-41F7-BC21-0B99CB151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EEEA877-5A02-4905-B1B1-1A4F34B1F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ECA438-0675-48AC-87C4-5850E98B3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086F1-BDC0-4E85-8C63-E8282375502A}" type="datetimeFigureOut">
              <a:rPr lang="it-IT" smtClean="0"/>
              <a:t>31/01/2023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9DB92B-5EB3-41C4-9222-785586C53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13348D-6554-4592-B19D-64A592E13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4668-AD85-45AB-AD5A-DC7F3DE38A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780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CF9C6D6C-9918-4A30-8B73-72DDC6820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71948" y="4784428"/>
            <a:ext cx="5594554" cy="1381757"/>
          </a:xfrm>
        </p:spPr>
        <p:txBody>
          <a:bodyPr/>
          <a:lstStyle/>
          <a:p>
            <a:pPr algn="l"/>
            <a:r>
              <a:rPr lang="it-IT" dirty="0"/>
              <a:t>Candidato:                         Emanuele Zanella</a:t>
            </a:r>
          </a:p>
          <a:p>
            <a:pPr algn="l"/>
            <a:r>
              <a:rPr lang="it-IT" dirty="0"/>
              <a:t>Relatore:                            Prof. Michele Celli</a:t>
            </a:r>
          </a:p>
          <a:p>
            <a:pPr algn="l"/>
            <a:r>
              <a:rPr lang="it-IT" dirty="0"/>
              <a:t>Data Appello di Laurea:  09/10/2020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10706F21-EB8C-4ED3-9F9A-BB43FE0E4ACD}"/>
              </a:ext>
            </a:extLst>
          </p:cNvPr>
          <p:cNvSpPr txBox="1">
            <a:spLocks/>
          </p:cNvSpPr>
          <p:nvPr/>
        </p:nvSpPr>
        <p:spPr>
          <a:xfrm>
            <a:off x="1194670" y="3177778"/>
            <a:ext cx="10304106" cy="10167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i="1" dirty="0">
                <a:latin typeface="TimesNewRomanPS-ItalicMT"/>
              </a:rPr>
              <a:t>Analisi numerica del numero di Nusselt in un canale poroso a sezione</a:t>
            </a:r>
            <a:br>
              <a:rPr lang="it-IT" sz="2800" i="1" dirty="0">
                <a:latin typeface="TimesNewRomanPS-ItalicMT"/>
              </a:rPr>
            </a:br>
            <a:r>
              <a:rPr lang="it-IT" sz="2800" i="1" dirty="0">
                <a:latin typeface="TimesNewRomanPS-ItalicMT"/>
              </a:rPr>
              <a:t>circolare: modello di Forchheimer</a:t>
            </a:r>
            <a:endParaRPr lang="it-IT" sz="28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18FC242-ECDF-4BB0-BB15-6E23D250591D}"/>
              </a:ext>
            </a:extLst>
          </p:cNvPr>
          <p:cNvSpPr txBox="1"/>
          <p:nvPr/>
        </p:nvSpPr>
        <p:spPr>
          <a:xfrm>
            <a:off x="3047999" y="49186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DIPARTIMENTO DI INGEGNERIA INDUSTRIALE</a:t>
            </a:r>
            <a:b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Corso di Laurea Triennale in Ingegneria Energetica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270F941D-9351-42AD-B063-19C17B8C00B8}"/>
              </a:ext>
            </a:extLst>
          </p:cNvPr>
          <p:cNvSpPr txBox="1">
            <a:spLocks/>
          </p:cNvSpPr>
          <p:nvPr/>
        </p:nvSpPr>
        <p:spPr>
          <a:xfrm>
            <a:off x="4734093" y="1631767"/>
            <a:ext cx="2723813" cy="12051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/>
              <a:t>Tesi di laurea</a:t>
            </a:r>
          </a:p>
          <a:p>
            <a:r>
              <a:rPr lang="it-IT" sz="2400" dirty="0"/>
              <a:t>in </a:t>
            </a:r>
          </a:p>
          <a:p>
            <a:r>
              <a:rPr lang="it-IT" sz="2400" b="1" dirty="0"/>
              <a:t>FISICA TECNICA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2115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80" y="354503"/>
            <a:ext cx="4634926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Introduzione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BB9397-477F-42FB-AA0A-75E8B5D64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433" y="977184"/>
            <a:ext cx="7501512" cy="522566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mezzo poroso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si intende un materiale costituito da una matrice solida, contenente dei vuoti interconnessi, chiamati pori.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L’interesse per il trasferimento del calore attraverso mezzi porosi è dovuto alle numerose applicazioni presenti, tra cui:</a:t>
            </a:r>
          </a:p>
          <a:p>
            <a:pPr algn="just">
              <a:lnSpc>
                <a:spcPct val="100000"/>
              </a:lnSpc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Processi di filtrazione;</a:t>
            </a:r>
          </a:p>
          <a:p>
            <a:pPr algn="just">
              <a:lnSpc>
                <a:spcPct val="100000"/>
              </a:lnSpc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Deposito di rifiuti nucleari;</a:t>
            </a:r>
          </a:p>
          <a:p>
            <a:pPr algn="just">
              <a:lnSpc>
                <a:spcPct val="100000"/>
              </a:lnSpc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Recupero di giacimenti petroliferi;</a:t>
            </a:r>
          </a:p>
          <a:p>
            <a:pPr algn="just">
              <a:lnSpc>
                <a:spcPct val="100000"/>
              </a:lnSpc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Ingegneria dell’isolamento termico.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Il primo modello di descrizione del flusso di un fluido attraverso un mezzo poroso è il </a:t>
            </a:r>
            <a:r>
              <a:rPr 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modello di Darcy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, esso risale al 1856 nella pubblicazione </a:t>
            </a:r>
            <a:r>
              <a:rPr 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The Public Fountains of the City of Dijon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53947" y="6344950"/>
            <a:ext cx="339167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                             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2</a:t>
            </a:fld>
            <a:endParaRPr lang="it-IT" sz="1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Schiuma Metallica | tecmatied">
            <a:extLst>
              <a:ext uri="{FF2B5EF4-FFF2-40B4-BE49-F238E27FC236}">
                <a16:creationId xmlns:a16="http://schemas.microsoft.com/office/drawing/2014/main" id="{1B862C1D-E1E1-483C-8463-7FDECE55B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937" y="996538"/>
            <a:ext cx="2702916" cy="186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3F393649-EECB-45D2-B79A-1E8BDE3C1094}"/>
              </a:ext>
            </a:extLst>
          </p:cNvPr>
          <p:cNvSpPr txBox="1">
            <a:spLocks/>
          </p:cNvSpPr>
          <p:nvPr/>
        </p:nvSpPr>
        <p:spPr>
          <a:xfrm>
            <a:off x="9140432" y="2863187"/>
            <a:ext cx="2969148" cy="878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 dirty="0"/>
              <a:t>Schiuma metallica: https://tecmatied.wordpress.com/2014/01/09/schiuma-metallica/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DBFF2E5-5A4E-49C7-A918-91E649F46A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0937" y="3715679"/>
            <a:ext cx="1881822" cy="2185481"/>
          </a:xfrm>
          <a:prstGeom prst="rect">
            <a:avLst/>
          </a:prstGeom>
        </p:spPr>
      </p:pic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4D6E976E-DC10-44DC-863C-31D2B1F32CD0}"/>
              </a:ext>
            </a:extLst>
          </p:cNvPr>
          <p:cNvSpPr txBox="1">
            <a:spLocks/>
          </p:cNvSpPr>
          <p:nvPr/>
        </p:nvSpPr>
        <p:spPr>
          <a:xfrm>
            <a:off x="9030340" y="5901160"/>
            <a:ext cx="2586272" cy="3017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600" dirty="0"/>
              <a:t>Henry Darcy (1803-1858) [5] </a:t>
            </a:r>
            <a:endParaRPr lang="it-IT" sz="1050" dirty="0"/>
          </a:p>
        </p:txBody>
      </p:sp>
    </p:spTree>
    <p:extLst>
      <p:ext uri="{BB962C8B-B14F-4D97-AF65-F5344CB8AC3E}">
        <p14:creationId xmlns:p14="http://schemas.microsoft.com/office/powerpoint/2010/main" val="185369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79" y="354503"/>
            <a:ext cx="6121751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Legge di Darcy ed estensione di Forchheimer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39952" y="6342907"/>
            <a:ext cx="468396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3</a:t>
            </a:fld>
            <a:endParaRPr lang="it-IT" sz="1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egnaposto contenuto 2">
                <a:extLst>
                  <a:ext uri="{FF2B5EF4-FFF2-40B4-BE49-F238E27FC236}">
                    <a16:creationId xmlns:a16="http://schemas.microsoft.com/office/drawing/2014/main" id="{4D6E976E-DC10-44DC-863C-31D2B1F32CD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78194" y="965049"/>
                <a:ext cx="10548046" cy="31310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Gli effetti di inerzia possono essere inclusi nell’equazione della quantità di moto attraverso il modello di Darcy – Forchheimer:</a:t>
                </a:r>
              </a:p>
              <a:p>
                <a:pPr marL="0" indent="0" algn="just">
                  <a:buNone/>
                </a:pPr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it-IT" sz="1600">
                              <a:latin typeface="Cambria Math" panose="02040503050406030204" pitchFamily="18" charset="0"/>
                            </a:rPr>
                            <m:t>∇</m:t>
                          </m:r>
                        </m:e>
                      </m:acc>
                      <m:r>
                        <a:rPr lang="it-IT" sz="16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it-IT" sz="16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r>
                        <a:rPr lang="it-IT" sz="1600" i="1"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  <m:r>
                        <a:rPr lang="it-IT" sz="16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𝜌</m:t>
                          </m:r>
                          <m:sSub>
                            <m:sSubPr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it-IT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rad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</m:d>
                      <m:acc>
                        <m:accPr>
                          <m:chr m:val="⃗"/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</m:oMath>
                  </m:oMathPara>
                </a14:m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dove: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sz="1600" i="1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viscosità dinamica del fluido </a:t>
                </a:r>
                <a14:m>
                  <m:oMath xmlns:m="http://schemas.openxmlformats.org/officeDocument/2006/math">
                    <m:r>
                      <a:rPr lang="it-IT" sz="16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it-IT" sz="1600">
                            <a:latin typeface="Cambria Math" panose="02040503050406030204" pitchFamily="18" charset="0"/>
                          </a:rPr>
                          <m:t>Pa</m:t>
                        </m:r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it-IT" sz="1600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it-IT" sz="1600">
                            <a:latin typeface="Cambria Math" panose="02040503050406030204" pitchFamily="18" charset="0"/>
                          </a:rPr>
                          <m:t>∇</m:t>
                        </m:r>
                      </m:e>
                    </m:acc>
                    <m:r>
                      <a:rPr lang="it-IT" sz="16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gradiente di pressione del fluido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it-IT" sz="1600">
                                <a:latin typeface="Cambria Math" panose="02040503050406030204" pitchFamily="18" charset="0"/>
                              </a:rPr>
                              <m:t>Pa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den>
                        </m:f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sz="1600" i="1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permeabilità del mezzo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it-IT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it-IT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it-IT" sz="1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it-IT" sz="1600">
                            <a:latin typeface="Cambria Math" panose="02040503050406030204" pitchFamily="18" charset="0"/>
                          </a:rPr>
                          <m:t>Darcy</m:t>
                        </m:r>
                      </m:e>
                    </m:d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it-IT" sz="1600" i="1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densità di massa del fluido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it-IT" sz="1600">
                                <a:latin typeface="Cambria Math" panose="02040503050406030204" pitchFamily="18" charset="0"/>
                              </a:rPr>
                              <m:t>kg</m:t>
                            </m:r>
                          </m:num>
                          <m:den>
                            <m:sSup>
                              <m:sSupPr>
                                <m:ctrlPr>
                                  <a:rPr lang="it-IT" sz="16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it-IT" sz="160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e>
                              <m:sup>
                                <m:r>
                                  <a:rPr lang="it-IT" sz="16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acc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velocità di infiltrazione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sz="1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it-IT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it-IT" sz="1600">
                                <a:latin typeface="Cambria Math" panose="02040503050406030204" pitchFamily="18" charset="0"/>
                              </a:rPr>
                              <m:t>s</m:t>
                            </m:r>
                          </m:den>
                        </m:f>
                      </m:e>
                    </m:d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coefficiente di trascinamento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1600" i="1">
                            <a:latin typeface="Cambria Math" panose="02040503050406030204" pitchFamily="18" charset="0"/>
                          </a:rPr>
                          <m:t>#</m:t>
                        </m:r>
                      </m:e>
                    </m:d>
                  </m:oMath>
                </a14:m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it-IT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Segnaposto contenuto 2">
                <a:extLst>
                  <a:ext uri="{FF2B5EF4-FFF2-40B4-BE49-F238E27FC236}">
                    <a16:creationId xmlns:a16="http://schemas.microsoft.com/office/drawing/2014/main" id="{4D6E976E-DC10-44DC-863C-31D2B1F32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194" y="965049"/>
                <a:ext cx="10548046" cy="3131086"/>
              </a:xfrm>
              <a:prstGeom prst="rect">
                <a:avLst/>
              </a:prstGeom>
              <a:blipFill>
                <a:blip r:embed="rId2"/>
                <a:stretch>
                  <a:fillRect l="-347" t="-1362" r="-28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Segnaposto contenuto 2">
                <a:extLst>
                  <a:ext uri="{FF2B5EF4-FFF2-40B4-BE49-F238E27FC236}">
                    <a16:creationId xmlns:a16="http://schemas.microsoft.com/office/drawing/2014/main" id="{D8784EE3-E948-416C-981B-6E3F70B5313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02779" y="4453340"/>
                <a:ext cx="10652037" cy="14723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Per determinare quando la legge di Darcy deve essere abbandonata a favore del modello di Darcy-Forchheimer viene utilizzato il </a:t>
                </a:r>
                <a:r>
                  <a:rPr lang="it-IT" sz="1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numero di Reynolds basato sulla permeabilità</a:t>
                </a:r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buNone/>
                </a:pPr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𝑅𝑒</m:t>
                          </m:r>
                        </m:e>
                        <m:sub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it-IT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⃗"/>
                                  <m:ctrlPr>
                                    <a:rPr lang="it-IT" sz="16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6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acc>
                            </m:e>
                          </m:d>
                          <m:rad>
                            <m:radPr>
                              <m:degHide m:val="on"/>
                              <m:ctrlPr>
                                <a:rPr lang="it-IT" sz="1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16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rad>
                        </m:num>
                        <m:den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𝜇</m:t>
                          </m:r>
                        </m:den>
                      </m:f>
                    </m:oMath>
                  </m:oMathPara>
                </a14:m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Segnaposto contenuto 2">
                <a:extLst>
                  <a:ext uri="{FF2B5EF4-FFF2-40B4-BE49-F238E27FC236}">
                    <a16:creationId xmlns:a16="http://schemas.microsoft.com/office/drawing/2014/main" id="{D8784EE3-E948-416C-981B-6E3F70B531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779" y="4453340"/>
                <a:ext cx="10652037" cy="1472318"/>
              </a:xfrm>
              <a:prstGeom prst="rect">
                <a:avLst/>
              </a:prstGeom>
              <a:blipFill>
                <a:blip r:embed="rId3"/>
                <a:stretch>
                  <a:fillRect l="-286" t="-2905" r="-28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54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79" y="354503"/>
            <a:ext cx="6121751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Profilo di velocità: flusso di Darcy - Forchheimer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06686" y="969594"/>
                <a:ext cx="7231223" cy="283454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Si assume che il moto sia stazionario, completamente sviluppato e diretto lungo l’asse </a:t>
                </a:r>
                <a:r>
                  <a:rPr lang="it-IT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z</a:t>
                </a: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Date le assunzioni, il profilo di velocità non dipenderà né da </a:t>
                </a:r>
                <a:r>
                  <a:rPr lang="it-IT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z</a:t>
                </a: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né dal tempo </a:t>
                </a:r>
                <a:r>
                  <a:rPr lang="it-IT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e data la simmetria neanche da x.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La componente z dell’equazione della quantità di moto, può essere riscritta come: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𝜌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sz="1400" i="1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d>
                      <m:r>
                        <a:rPr lang="it-IT" sz="1400" i="1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𝑑𝑃</m:t>
                              </m:r>
                            </m:num>
                            <m:den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𝑑𝑧</m:t>
                              </m:r>
                            </m:den>
                          </m:f>
                        </m:e>
                      </m:d>
                      <m:r>
                        <a:rPr lang="it-IT" sz="14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it-IT" sz="1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Con la sola soluzione accettabile: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d>
                      <m:r>
                        <a:rPr lang="it-IT" sz="1400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 −</m:t>
                          </m:r>
                          <m:rad>
                            <m:radPr>
                              <m:degHide m:val="on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𝑑𝑃</m:t>
                                      </m:r>
                                    </m:num>
                                    <m:den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𝑑𝑧</m:t>
                                      </m:r>
                                    </m:den>
                                  </m:f>
                                </m:e>
                              </m:d>
                              <m:sSub>
                                <m:sSub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f>
                                    <m:fPr>
                                      <m:type m:val="lin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rad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ad>
                            <m:radPr>
                              <m:degHide m:val="on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rad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</m:oMath>
                  </m:oMathPara>
                </a14:m>
                <a:endParaRPr lang="it-IT" sz="1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06686" y="969594"/>
                <a:ext cx="7231223" cy="2834546"/>
              </a:xfrm>
              <a:blipFill>
                <a:blip r:embed="rId2"/>
                <a:stretch>
                  <a:fillRect l="-253" t="-430" r="-16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39952" y="6342907"/>
            <a:ext cx="468396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4</a:t>
            </a:fld>
            <a:endParaRPr lang="it-IT" sz="1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egnaposto contenuto 2">
                <a:extLst>
                  <a:ext uri="{FF2B5EF4-FFF2-40B4-BE49-F238E27FC236}">
                    <a16:creationId xmlns:a16="http://schemas.microsoft.com/office/drawing/2014/main" id="{D4065484-2729-4094-90BD-F563CEBDBC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6686" y="3963625"/>
                <a:ext cx="7231222" cy="20592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Font typeface="Arial" panose="020B0604020202020204" pitchFamily="34" charset="0"/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Si ricava la velocità adimensionale da inserire nel codice:</a:t>
                </a:r>
              </a:p>
              <a:p>
                <a:pPr marL="0" indent="0" algn="just">
                  <a:buFont typeface="Arial" panose="020B0604020202020204" pitchFamily="34" charset="0"/>
                  <a:buNone/>
                </a:pPr>
                <a:endParaRPr lang="it-IT" sz="1400" i="1" dirty="0">
                  <a:latin typeface="Cambria Math" panose="02040503050406030204" pitchFamily="18" charset="0"/>
                </a:endParaRPr>
              </a:p>
              <a:p>
                <a:pPr marL="0" indent="0" algn="just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nary>
                        <m:naryPr>
                          <m:limLoc m:val="subSup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  <m:e>
                          <m:nary>
                            <m:naryPr>
                              <m:limLoc m:val="subSup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e>
                          </m:nary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𝑑𝑟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nary>
                        <m:naryPr>
                          <m:limLoc m:val="subSup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  <m:e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𝑑𝑟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= </m:t>
                          </m:r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it-IT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it-IT" sz="1400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p>
                                          <m:r>
                                            <a:rPr lang="it-IT" sz="1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p>
                          </m:sSub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= 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it-IT" sz="1400" i="1" dirty="0"/>
              </a:p>
              <a:p>
                <a:pPr marL="0" indent="0" algn="just">
                  <a:buFont typeface="Arial" panose="020B0604020202020204" pitchFamily="34" charset="0"/>
                  <a:buNone/>
                </a:pPr>
                <a:endParaRPr lang="it-IT" sz="1400" i="1" dirty="0"/>
              </a:p>
              <a:p>
                <a:pPr marL="0" indent="0" algn="just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it-IT" sz="14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it-IT" sz="1400" i="1">
                          <a:latin typeface="Cambria Math" panose="02040503050406030204" pitchFamily="18" charset="0"/>
                        </a:rPr>
                        <m:t>  → </m:t>
                      </m:r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it-IT" sz="1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r>
                        <a:rPr lang="it-IT" sz="1400" i="1">
                          <a:latin typeface="Cambria Math" panose="02040503050406030204" pitchFamily="18" charset="0"/>
                        </a:rPr>
                        <m:t>=1 </m:t>
                      </m:r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Segnaposto contenuto 2">
                <a:extLst>
                  <a:ext uri="{FF2B5EF4-FFF2-40B4-BE49-F238E27FC236}">
                    <a16:creationId xmlns:a16="http://schemas.microsoft.com/office/drawing/2014/main" id="{D4065484-2729-4094-90BD-F563CEBDBC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686" y="3963625"/>
                <a:ext cx="7231222" cy="2059280"/>
              </a:xfrm>
              <a:prstGeom prst="rect">
                <a:avLst/>
              </a:prstGeom>
              <a:blipFill>
                <a:blip r:embed="rId4"/>
                <a:stretch>
                  <a:fillRect l="-253" t="-15680" b="-1301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97BEA6D2-F980-4C27-98F1-74C603408B25}"/>
              </a:ext>
            </a:extLst>
          </p:cNvPr>
          <p:cNvSpPr txBox="1">
            <a:spLocks/>
          </p:cNvSpPr>
          <p:nvPr/>
        </p:nvSpPr>
        <p:spPr>
          <a:xfrm>
            <a:off x="1651974" y="3308507"/>
            <a:ext cx="2638802" cy="381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Sezione trasversale canale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E5C6415C-E3C0-444E-8D93-EED27ECD0FBD}"/>
              </a:ext>
            </a:extLst>
          </p:cNvPr>
          <p:cNvSpPr txBox="1">
            <a:spLocks/>
          </p:cNvSpPr>
          <p:nvPr/>
        </p:nvSpPr>
        <p:spPr>
          <a:xfrm>
            <a:off x="1651974" y="6022905"/>
            <a:ext cx="2638802" cy="381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Sezione longitudinale canale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51246939-F609-49CB-89F4-C70A94F4FF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8194" y="3613225"/>
            <a:ext cx="3228491" cy="2275180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3A704755-18B9-4B0E-B638-0962ECDD0C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5958" y="971448"/>
            <a:ext cx="3228491" cy="233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70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79" y="354503"/>
            <a:ext cx="6121751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Campo di temperatura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59136" y="966086"/>
                <a:ext cx="5934369" cy="518780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Mediante l’adimensionalizzazione si ottiene la seguente equazione di bilancio dell’energia: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den>
                      </m:f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𝑃𝑒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Tipicamente, i valori del numero di </a:t>
                </a:r>
                <a:r>
                  <a:rPr lang="it-IT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Péclet</a:t>
                </a: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nel regime di convezione forzata sono relativamente alti ovvero </a:t>
                </a:r>
                <a14:m>
                  <m:oMath xmlns:m="http://schemas.openxmlformats.org/officeDocument/2006/math">
                    <m:r>
                      <a:rPr lang="it-IT" sz="1400" i="1">
                        <a:latin typeface="Cambria Math" panose="02040503050406030204" pitchFamily="18" charset="0"/>
                      </a:rPr>
                      <m:t>𝑃𝑒</m:t>
                    </m:r>
                    <m:r>
                      <a:rPr lang="it-IT" sz="1400" i="1">
                        <a:latin typeface="Cambria Math" panose="02040503050406030204" pitchFamily="18" charset="0"/>
                      </a:rPr>
                      <m:t>≫1</m:t>
                    </m:r>
                  </m:oMath>
                </a14:m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. Tale considerazione permette di scrivere: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𝜕</m:t>
                          </m:r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acc>
                        </m:den>
                      </m:f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Mentre le condizioni al contorno e la condizione iniziale diventano: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it-IT" sz="1400" i="1">
                          <a:latin typeface="Cambria Math" panose="02040503050406030204" pitchFamily="18" charset="0"/>
                        </a:rPr>
                        <m:t>=1: </m:t>
                      </m:r>
                      <m:acc>
                        <m:accPr>
                          <m:chr m:val="̅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it-IT" sz="14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acc>
                      <m:r>
                        <a:rPr lang="it-IT" sz="1600" i="1">
                          <a:latin typeface="Cambria Math" panose="02040503050406030204" pitchFamily="18" charset="0"/>
                        </a:rPr>
                        <m:t>=0: </m:t>
                      </m:r>
                      <m:acc>
                        <m:accPr>
                          <m:chr m:val="̅"/>
                          <m:ctrlPr>
                            <a:rPr lang="it-IT" sz="1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6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it-IT" sz="16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it-IT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9136" y="966086"/>
                <a:ext cx="5934369" cy="5187808"/>
              </a:xfrm>
              <a:blipFill>
                <a:blip r:embed="rId2"/>
                <a:stretch>
                  <a:fillRect l="-308" t="-470" r="-20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39952" y="6342907"/>
            <a:ext cx="468396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5</a:t>
            </a:fld>
            <a:endParaRPr lang="it-IT" sz="1800" dirty="0">
              <a:solidFill>
                <a:schemeClr val="tx1"/>
              </a:solidFill>
            </a:endParaRP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8AF6CA7F-1386-481C-A774-98DB80F1BA59}"/>
              </a:ext>
            </a:extLst>
          </p:cNvPr>
          <p:cNvSpPr txBox="1">
            <a:spLocks/>
          </p:cNvSpPr>
          <p:nvPr/>
        </p:nvSpPr>
        <p:spPr>
          <a:xfrm>
            <a:off x="8394062" y="4204101"/>
            <a:ext cx="2638802" cy="381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Condizioni termiche canale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179CEB35-29FA-4DEF-814C-8FCCD56C3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9378" y="1037855"/>
            <a:ext cx="4125882" cy="312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03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79" y="354503"/>
            <a:ext cx="6121751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Numero di Nusselt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8194" y="977185"/>
                <a:ext cx="10831385" cy="5246331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Il numero di </a:t>
                </a:r>
                <a:r>
                  <a:rPr lang="it-IT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Nusslet</a:t>
                </a: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è definito come segue: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>
                          <a:latin typeface="Cambria Math" panose="02040503050406030204" pitchFamily="18" charset="0"/>
                        </a:rPr>
                        <m:t>𝑁𝑢</m:t>
                      </m:r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h𝐷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Mediante la legge di raffreddamento di Newton alla parete del condotto si può scrivere il coefficiente di scambio termico convettivo: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Dove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14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</m:oMath>
                </a14:m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è la temperatura della parete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14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rappresenta la temperatura di bulk. Sostituendo in Nusselt si ottiene: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>
                          <a:latin typeface="Cambria Math" panose="02040503050406030204" pitchFamily="18" charset="0"/>
                        </a:rPr>
                        <m:t>𝑁𝑢</m:t>
                      </m:r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acc>
                                <m:accPr>
                                  <m:chr m:val="⃗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sz="1400">
                                      <a:latin typeface="Cambria Math" panose="02040503050406030204" pitchFamily="18" charset="0"/>
                                    </a:rPr>
                                    <m:t>∇</m:t>
                                  </m:r>
                                </m:e>
                              </m:acc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acc>
                                <m:accPr>
                                  <m:chr m:val="⃗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acc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sub>
                          </m:s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</m:sSub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La temperatura di bulk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14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 per il caso di un canale a sezione circolare è definita come la media sulla sezione della temperatura pesata per la velocità del fluido ovvero:</a:t>
                </a:r>
              </a:p>
              <a:p>
                <a:pPr marL="0" indent="0" algn="just">
                  <a:buNone/>
                </a:pPr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den>
                      </m:f>
                      <m:nary>
                        <m:naryPr>
                          <m:limLoc m:val="subSup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𝑅</m:t>
                          </m:r>
                        </m:sup>
                        <m:e>
                          <m:nary>
                            <m:naryPr>
                              <m:limLoc m:val="subSup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𝑇𝑟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𝑑𝑟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nary>
                          <m:f>
                            <m:f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p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</m:den>
                          </m:f>
                          <m:nary>
                            <m:naryPr>
                              <m:limLoc m:val="subSup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𝑇𝑟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𝑑𝑟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Il numero di Nusselt viene valutato sulla linea </a:t>
                </a:r>
                <a14:m>
                  <m:oMath xmlns:m="http://schemas.openxmlformats.org/officeDocument/2006/math">
                    <m:r>
                      <a:rPr lang="it-IT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sz="1400" i="1">
                        <a:latin typeface="Cambria Math" panose="02040503050406030204" pitchFamily="18" charset="0"/>
                      </a:rPr>
                      <m:t>=(0, 1,</m:t>
                    </m:r>
                    <m:r>
                      <a:rPr lang="it-IT" sz="1400" i="1">
                        <a:latin typeface="Cambria Math" panose="02040503050406030204" pitchFamily="18" charset="0"/>
                      </a:rPr>
                      <m:t>𝑧</m:t>
                    </m:r>
                    <m:r>
                      <a:rPr lang="it-IT" sz="1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t-IT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 allora si può semplificare, passando alle coordinate cartesiane, come segue:</a:t>
                </a:r>
              </a:p>
              <a:p>
                <a:pPr marL="0" indent="0" algn="just">
                  <a:buNone/>
                </a:pPr>
                <a:endParaRPr lang="it-IT" sz="140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400" i="1">
                          <a:latin typeface="Cambria Math" panose="02040503050406030204" pitchFamily="18" charset="0"/>
                        </a:rPr>
                        <m:t>𝑁𝑢</m:t>
                      </m:r>
                      <m:r>
                        <a:rPr lang="it-IT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(0,1,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)−</m:t>
                          </m:r>
                          <m:sSub>
                            <m:sSub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acc>
                            </m:e>
                            <m:sub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</m:acc>
                                </m:num>
                                <m:den>
                                  <m:r>
                                    <a:rPr lang="it-IT" sz="1400" i="1">
                                      <a:latin typeface="Cambria Math" panose="02040503050406030204" pitchFamily="18" charset="0"/>
                                    </a:rPr>
                                    <m:t>𝜕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14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(0,1,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it-IT" sz="1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it-IT" sz="1400" b="0" i="1" smtClean="0">
                          <a:latin typeface="Cambria Math" panose="02040503050406030204" pitchFamily="18" charset="0"/>
                        </a:rPr>
                        <m:t>𝑑𝑜𝑣𝑒</m:t>
                      </m:r>
                      <m:r>
                        <a:rPr lang="it-IT" sz="14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  <m:sSub>
                        <m:sSubPr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</m:e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it-IT" sz="1400" i="1">
                          <a:latin typeface="Cambria Math" panose="02040503050406030204" pitchFamily="18" charset="0"/>
                        </a:rPr>
                        <m:t>=2</m:t>
                      </m:r>
                      <m:nary>
                        <m:naryPr>
                          <m:limLoc m:val="subSup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acc>
                            <m:accPr>
                              <m:chr m:val="̅"/>
                              <m:ctrlPr>
                                <a:rPr lang="it-IT" sz="1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it-IT" sz="1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acc>
                        </m:e>
                      </m:nary>
                      <m:acc>
                        <m:accPr>
                          <m:chr m:val="̅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acc>
                      <m:r>
                        <a:rPr lang="it-IT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sz="1400" i="1"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̅"/>
                          <m:ctrlPr>
                            <a:rPr lang="it-IT" sz="1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it-IT" sz="1400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</m:oMath>
                  </m:oMathPara>
                </a14:m>
                <a:endParaRPr lang="it-IT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8194" y="977185"/>
                <a:ext cx="10831385" cy="5246331"/>
              </a:xfrm>
              <a:blipFill>
                <a:blip r:embed="rId2"/>
                <a:stretch>
                  <a:fillRect l="-169" t="-465" r="-225" b="-2113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39952" y="6342907"/>
            <a:ext cx="468396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6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10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79" y="354503"/>
            <a:ext cx="6121751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Discussione dei risultati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8194" y="1076162"/>
                <a:ext cx="10548047" cy="136190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it-IT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Il valore del numero del Nusselt in un canale poroso a sezione circolare con temperatura alle pareti uniforme, a distanza sufficientemente elevata dall’ingresso termico raggiunge il valore stabile: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900" i="1">
                          <a:latin typeface="Cambria Math" panose="02040503050406030204" pitchFamily="18" charset="0"/>
                        </a:rPr>
                        <m:t>𝑁𝑢</m:t>
                      </m:r>
                      <m:r>
                        <a:rPr lang="en-GB" sz="1900" i="1">
                          <a:latin typeface="Cambria Math" panose="02040503050406030204" pitchFamily="18" charset="0"/>
                        </a:rPr>
                        <m:t>=5.78</m:t>
                      </m:r>
                    </m:oMath>
                  </m:oMathPara>
                </a14:m>
                <a:endParaRPr lang="it-IT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8194" y="1076162"/>
                <a:ext cx="10548047" cy="1361909"/>
              </a:xfrm>
              <a:blipFill>
                <a:blip r:embed="rId2"/>
                <a:stretch>
                  <a:fillRect l="-636" t="-4484" r="-57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39952" y="6342907"/>
            <a:ext cx="468396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7</a:t>
            </a:fld>
            <a:endParaRPr lang="it-IT" sz="1800" dirty="0">
              <a:solidFill>
                <a:schemeClr val="tx1"/>
              </a:solidFill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8881F6C3-DDF6-47C0-87F8-BF12679679E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109" y="2243017"/>
            <a:ext cx="6300216" cy="366478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1C286DE0-43D5-4F53-A1E6-7178F8A99D32}"/>
              </a:ext>
            </a:extLst>
          </p:cNvPr>
          <p:cNvSpPr txBox="1">
            <a:spLocks/>
          </p:cNvSpPr>
          <p:nvPr/>
        </p:nvSpPr>
        <p:spPr>
          <a:xfrm>
            <a:off x="4263654" y="5962120"/>
            <a:ext cx="4805701" cy="381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1400" i="1" dirty="0">
                <a:latin typeface="Arial" panose="020B0604020202020204" pitchFamily="34" charset="0"/>
                <a:cs typeface="Arial" panose="020B0604020202020204" pitchFamily="34" charset="0"/>
              </a:rPr>
              <a:t>Numero di Nusselt lungo il contorno superiore del canale</a:t>
            </a:r>
          </a:p>
        </p:txBody>
      </p:sp>
    </p:spTree>
    <p:extLst>
      <p:ext uri="{BB962C8B-B14F-4D97-AF65-F5344CB8AC3E}">
        <p14:creationId xmlns:p14="http://schemas.microsoft.com/office/powerpoint/2010/main" val="114420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B6481-9B41-441F-A4FF-563CC938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780" y="354503"/>
            <a:ext cx="3238592" cy="480590"/>
          </a:xfrm>
        </p:spPr>
        <p:txBody>
          <a:bodyPr>
            <a:normAutofit/>
          </a:bodyPr>
          <a:lstStyle/>
          <a:p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Discussione dei risultati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8194" y="936128"/>
                <a:ext cx="10720766" cy="508677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it-IT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Per un flusso laminare in un tubo privo di matrice porosa con temperatura alle pareti uniforme il valore del numero di Nusselt è pari al valore:</a:t>
                </a:r>
              </a:p>
              <a:p>
                <a:pPr marL="0" indent="0" algn="just">
                  <a:buNone/>
                </a:pPr>
                <a:endParaRPr lang="it-IT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1800" i="1">
                          <a:latin typeface="Cambria Math" panose="02040503050406030204" pitchFamily="18" charset="0"/>
                        </a:rPr>
                        <m:t>𝑁𝑢</m:t>
                      </m:r>
                      <m:r>
                        <a:rPr lang="it-IT" sz="1800" i="1">
                          <a:latin typeface="Cambria Math" panose="02040503050406030204" pitchFamily="18" charset="0"/>
                        </a:rPr>
                        <m:t>=3.656</m:t>
                      </m:r>
                    </m:oMath>
                  </m:oMathPara>
                </a14:m>
                <a:endParaRPr lang="it-IT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it-IT" sz="1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it-IT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Dunque il valore del numero di Nusselt risulta essere maggiore per canali riempiti di materiale poroso rispetto a canali privi di matrice porosa. </a:t>
                </a:r>
              </a:p>
              <a:p>
                <a:pPr algn="just"/>
                <a:r>
                  <a:rPr lang="it-IT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Ciò è dovuto al profilo di velocità più uniforme e al più alto rapporto superficie/volume che si ha con i mezzi porosi che comportano un campo di temperatura più uniforme attraverso il canale. Ciò causa un minor valore della differenza di temperatura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it-IT" sz="18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it-IT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e quindi un aumento del numero di Nusselt.</a:t>
                </a:r>
              </a:p>
              <a:p>
                <a:pPr algn="just"/>
                <a:r>
                  <a:rPr lang="it-IT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 Sia il modello di Darcy che il modello di Darcy – Forchheimer condividono la caratteristica di avere un moto a pistone. Dunque, per questi due modelli di moto si ottiene lo stesso numero di Nusselt.</a:t>
                </a:r>
              </a:p>
              <a:p>
                <a:pPr algn="just"/>
                <a:r>
                  <a:rPr lang="it-IT" sz="1800" dirty="0">
                    <a:latin typeface="Arial" panose="020B0604020202020204" pitchFamily="34" charset="0"/>
                    <a:cs typeface="Arial" panose="020B0604020202020204" pitchFamily="34" charset="0"/>
                  </a:rPr>
                  <a:t>Per quanto riguarda le possibili applicazioni dei mezzi porosi, in certe condizioni è possibile un riempimento parziale del canale. </a:t>
                </a: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0EBB9397-477F-42FB-AA0A-75E8B5D64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8194" y="936128"/>
                <a:ext cx="10720766" cy="5086776"/>
              </a:xfrm>
              <a:blipFill>
                <a:blip r:embed="rId2"/>
                <a:stretch>
                  <a:fillRect l="-512" t="-1199" r="-51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D309321D-864B-4631-AFF0-6F48FB3E69D4}"/>
              </a:ext>
            </a:extLst>
          </p:cNvPr>
          <p:cNvCxnSpPr/>
          <p:nvPr/>
        </p:nvCxnSpPr>
        <p:spPr>
          <a:xfrm flipH="1">
            <a:off x="1278194" y="835095"/>
            <a:ext cx="109138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B7892788-89B8-4AA0-9174-C471245AB248}"/>
              </a:ext>
            </a:extLst>
          </p:cNvPr>
          <p:cNvCxnSpPr/>
          <p:nvPr/>
        </p:nvCxnSpPr>
        <p:spPr>
          <a:xfrm flipH="1">
            <a:off x="4833256" y="6344951"/>
            <a:ext cx="7358743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369DA6B7-FB04-4875-AF33-5CF81843050A}"/>
              </a:ext>
            </a:extLst>
          </p:cNvPr>
          <p:cNvSpPr txBox="1">
            <a:spLocks/>
          </p:cNvSpPr>
          <p:nvPr/>
        </p:nvSpPr>
        <p:spPr>
          <a:xfrm>
            <a:off x="4739952" y="6342907"/>
            <a:ext cx="4683968" cy="45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Nusselt in un canale poroso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C4F33C8F-FB96-49F5-8CF2-8DD815DF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6240" y="6344950"/>
            <a:ext cx="283339" cy="435106"/>
          </a:xfrm>
        </p:spPr>
        <p:txBody>
          <a:bodyPr/>
          <a:lstStyle/>
          <a:p>
            <a:fld id="{A49BB0A3-E5DD-4982-8587-6C514AFDCB47}" type="slidenum">
              <a:rPr lang="it-IT" sz="1800" smtClean="0">
                <a:solidFill>
                  <a:schemeClr val="tx1"/>
                </a:solidFill>
              </a:rPr>
              <a:t>8</a:t>
            </a:fld>
            <a:endParaRPr lang="it-IT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6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78F9F2-A93E-4FF6-A073-2382D7B35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6760" y="2103437"/>
            <a:ext cx="6852559" cy="1325563"/>
          </a:xfrm>
        </p:spPr>
        <p:txBody>
          <a:bodyPr>
            <a:normAutofit/>
          </a:bodyPr>
          <a:lstStyle/>
          <a:p>
            <a:r>
              <a:rPr lang="it-IT" sz="4800" dirty="0">
                <a:latin typeface="Arial" panose="020B0604020202020204" pitchFamily="34" charset="0"/>
                <a:cs typeface="Arial" panose="020B0604020202020204" pitchFamily="34" charset="0"/>
              </a:rPr>
              <a:t>Grazie per l’attenzione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DE5532-E02A-46DB-8292-5EBD9B460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57191"/>
            <a:ext cx="10515600" cy="1119771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62641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882</Words>
  <Application>Microsoft Office PowerPoint</Application>
  <PresentationFormat>Widescreen</PresentationFormat>
  <Paragraphs>103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TimesNewRomanPS-ItalicMT</vt:lpstr>
      <vt:lpstr>Tema di Office</vt:lpstr>
      <vt:lpstr>Presentazione standard di PowerPoint</vt:lpstr>
      <vt:lpstr>Introduzione </vt:lpstr>
      <vt:lpstr>Legge di Darcy ed estensione di Forchheimer</vt:lpstr>
      <vt:lpstr>Profilo di velocità: flusso di Darcy - Forchheimer</vt:lpstr>
      <vt:lpstr>Campo di temperatura</vt:lpstr>
      <vt:lpstr>Numero di Nusselt</vt:lpstr>
      <vt:lpstr>Discussione dei risultati</vt:lpstr>
      <vt:lpstr>Discussione dei risultati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Emanuele Zanella - emanuele.zanella2@studio.unibo.it</dc:creator>
  <cp:lastModifiedBy>Emanuele Zanella - emanuele.zanella2@studio.unibo.it</cp:lastModifiedBy>
  <cp:revision>70</cp:revision>
  <dcterms:created xsi:type="dcterms:W3CDTF">2020-10-02T08:46:54Z</dcterms:created>
  <dcterms:modified xsi:type="dcterms:W3CDTF">2023-01-31T15:41:57Z</dcterms:modified>
</cp:coreProperties>
</file>